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1" r:id="rId1"/>
  </p:sldMasterIdLst>
  <p:sldIdLst>
    <p:sldId id="256" r:id="rId2"/>
    <p:sldId id="275" r:id="rId3"/>
    <p:sldId id="276" r:id="rId4"/>
    <p:sldId id="280" r:id="rId5"/>
    <p:sldId id="277" r:id="rId6"/>
    <p:sldId id="274" r:id="rId7"/>
    <p:sldId id="273" r:id="rId8"/>
    <p:sldId id="257" r:id="rId9"/>
    <p:sldId id="261" r:id="rId10"/>
    <p:sldId id="268" r:id="rId11"/>
    <p:sldId id="269" r:id="rId12"/>
    <p:sldId id="270" r:id="rId13"/>
    <p:sldId id="271" r:id="rId14"/>
    <p:sldId id="260" r:id="rId15"/>
    <p:sldId id="265" r:id="rId16"/>
    <p:sldId id="27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5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93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08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241245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55146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1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032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26731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49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068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4255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621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1162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67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429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84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30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1E8A6-7C80-4585-BF56-FE8467268BD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0279F07-D608-47EF-AFAC-200F02F12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16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  <p:sldLayoutId id="2147484104" r:id="rId13"/>
    <p:sldLayoutId id="2147484105" r:id="rId14"/>
    <p:sldLayoutId id="2147484106" r:id="rId15"/>
    <p:sldLayoutId id="2147484107" r:id="rId16"/>
    <p:sldLayoutId id="214748410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1646" y="335021"/>
            <a:ext cx="11088710" cy="225380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3"/>
                </a:solidFill>
              </a:rPr>
              <a:t>«Коррекционно- развивающая среда кабинета учителя- дефектолога»</a:t>
            </a:r>
            <a:endParaRPr lang="ru-RU" sz="3200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726452"/>
          </a:xfrm>
        </p:spPr>
        <p:txBody>
          <a:bodyPr>
            <a:normAutofit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Выполнила: учитель- дефектолог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Кузьмина Людмила Васильевна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" y="0"/>
            <a:ext cx="12192000" cy="21250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 smtClean="0"/>
          </a:p>
          <a:p>
            <a:pPr algn="ctr"/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«Детский сад № 165 Краснооктябрьского района Волгограда»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69" y="2588824"/>
            <a:ext cx="4695688" cy="446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5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Коррекционно- развивающая среда  кабинета учителя- дефектолога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Основные требования, предъявленные к коррекционно-  развивающей среде кабинета учителя- дефектолога – это оптимальная насыщенность, целостность, многофункциональность, возможность трансформирования.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8526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5116" y="755561"/>
            <a:ext cx="8915400" cy="3777622"/>
          </a:xfrm>
        </p:spPr>
        <p:txBody>
          <a:bodyPr/>
          <a:lstStyle/>
          <a:p>
            <a:r>
              <a:rPr lang="ru-RU" dirty="0" smtClean="0"/>
              <a:t>Кабинет оборудован магнитной доской, книжными полками, шкафами, детскими столами и стульчиками, ноутбуком. магнитолой.</a:t>
            </a:r>
          </a:p>
          <a:p>
            <a:r>
              <a:rPr lang="ru-RU" dirty="0" smtClean="0"/>
              <a:t>Оснащен картотеками игр, занятий: для развития и коррекции познавательно- речевой сферы, для развития слухового восприятия, для развития связной речи; по формированию мышления; по формированию элементарных математических представлений.</a:t>
            </a:r>
          </a:p>
          <a:p>
            <a:r>
              <a:rPr lang="ru-RU" dirty="0" smtClean="0"/>
              <a:t>Весь материал систематизирован.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629" y="3105435"/>
            <a:ext cx="4642811" cy="34821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953" y="3105435"/>
            <a:ext cx="4712054" cy="348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531" y="0"/>
            <a:ext cx="8911687" cy="12808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944" y="746975"/>
            <a:ext cx="7234242" cy="536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02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2001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75557"/>
            <a:ext cx="8915400" cy="5535665"/>
          </a:xfrm>
        </p:spPr>
        <p:txBody>
          <a:bodyPr/>
          <a:lstStyle/>
          <a:p>
            <a:r>
              <a:rPr lang="ru-RU" dirty="0" smtClean="0"/>
              <a:t>В кабинете много дидактических и развивающих игр, большое разнообразие дидактических игрушек стимулирующих зрительное, тактильное, осязательное, слуховое восприятие.</a:t>
            </a:r>
          </a:p>
          <a:p>
            <a:r>
              <a:rPr lang="ru-RU" dirty="0" smtClean="0"/>
              <a:t>Весь материл отвечает требованиям гигиены, эстетики, безопасности, имеет коррекционно- развивающую направленность.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00" y="2392137"/>
            <a:ext cx="3551096" cy="3665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169" y="2392137"/>
            <a:ext cx="4421938" cy="401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9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1604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62130"/>
            <a:ext cx="8915400" cy="46490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600" b="1" dirty="0" smtClean="0">
                <a:cs typeface="Times New Roman" pitchFamily="18" charset="0"/>
              </a:rPr>
              <a:t>       Организация </a:t>
            </a:r>
            <a:r>
              <a:rPr lang="ru-RU" sz="3600" b="1" dirty="0">
                <a:cs typeface="Times New Roman" pitchFamily="18" charset="0"/>
              </a:rPr>
              <a:t>среды</a:t>
            </a:r>
            <a:r>
              <a:rPr lang="ru-RU" sz="3600" dirty="0">
                <a:cs typeface="Times New Roman" pitchFamily="18" charset="0"/>
              </a:rPr>
              <a:t> – это специальное оборудование зон, направленное на компенсацию состояния </a:t>
            </a:r>
            <a:r>
              <a:rPr lang="ru-RU" sz="3600" dirty="0" smtClean="0">
                <a:cs typeface="Times New Roman" pitchFamily="18" charset="0"/>
              </a:rPr>
              <a:t>детей.</a:t>
            </a:r>
            <a:endParaRPr lang="ru-RU" sz="3600" dirty="0">
              <a:cs typeface="Times New Roman" pitchFamily="18" charset="0"/>
            </a:endParaRPr>
          </a:p>
          <a:p>
            <a:pPr>
              <a:buNone/>
            </a:pPr>
            <a:r>
              <a:rPr lang="ru-RU" sz="3600" dirty="0">
                <a:cs typeface="Times New Roman" pitchFamily="18" charset="0"/>
              </a:rPr>
              <a:t>		</a:t>
            </a:r>
            <a:r>
              <a:rPr lang="ru-RU" sz="3600" dirty="0" smtClean="0">
                <a:cs typeface="Times New Roman" pitchFamily="18" charset="0"/>
              </a:rPr>
              <a:t>   В </a:t>
            </a:r>
            <a:r>
              <a:rPr lang="ru-RU" sz="3600" dirty="0">
                <a:cs typeface="Times New Roman" pitchFamily="18" charset="0"/>
              </a:rPr>
              <a:t>соответствии с особенностями </a:t>
            </a:r>
            <a:r>
              <a:rPr lang="ru-RU" sz="3600" dirty="0" smtClean="0">
                <a:cs typeface="Times New Roman" pitchFamily="18" charset="0"/>
              </a:rPr>
              <a:t>детей, </a:t>
            </a:r>
            <a:r>
              <a:rPr lang="ru-RU" sz="3600" dirty="0">
                <a:cs typeface="Times New Roman" pitchFamily="18" charset="0"/>
              </a:rPr>
              <a:t>нуждающихся в помощи </a:t>
            </a:r>
            <a:r>
              <a:rPr lang="ru-RU" sz="3600" dirty="0" smtClean="0">
                <a:cs typeface="Times New Roman" pitchFamily="18" charset="0"/>
              </a:rPr>
              <a:t>учителя- дефектолога </a:t>
            </a:r>
            <a:r>
              <a:rPr lang="ru-RU" sz="3600" dirty="0">
                <a:cs typeface="Times New Roman" pitchFamily="18" charset="0"/>
              </a:rPr>
              <a:t>и направлениями коррекционной работы специалиста с этими </a:t>
            </a:r>
            <a:r>
              <a:rPr lang="ru-RU" sz="3600" dirty="0" smtClean="0">
                <a:cs typeface="Times New Roman" pitchFamily="18" charset="0"/>
              </a:rPr>
              <a:t>детьми  созданы  </a:t>
            </a:r>
            <a:r>
              <a:rPr lang="ru-RU" sz="3600" dirty="0">
                <a:cs typeface="Times New Roman" pitchFamily="18" charset="0"/>
              </a:rPr>
              <a:t>развивающие </a:t>
            </a:r>
            <a:r>
              <a:rPr lang="ru-RU" sz="3600" dirty="0" smtClean="0">
                <a:cs typeface="Times New Roman" pitchFamily="18" charset="0"/>
              </a:rPr>
              <a:t>зоны.</a:t>
            </a:r>
            <a:endParaRPr lang="ru-RU" sz="3600" dirty="0"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77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5951" y="250623"/>
            <a:ext cx="8911687" cy="908476"/>
          </a:xfrm>
        </p:spPr>
        <p:txBody>
          <a:bodyPr/>
          <a:lstStyle/>
          <a:p>
            <a:pPr algn="ctr"/>
            <a:r>
              <a:rPr lang="ru-RU" dirty="0" smtClean="0"/>
              <a:t>Учебная зона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231" y="2265122"/>
            <a:ext cx="7096258" cy="4406133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833007" y="1443264"/>
            <a:ext cx="7094763" cy="910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Для фронтальных занятий используется стационарная звукоусиливающая аппаратура.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155042" y="895216"/>
            <a:ext cx="9118242" cy="16098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Для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проведения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индивидуальной работы </a:t>
            </a:r>
            <a:b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используется </a:t>
            </a:r>
            <a:b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1800" dirty="0" err="1" smtClean="0">
                <a:solidFill>
                  <a:schemeClr val="tx1"/>
                </a:solidFill>
                <a:cs typeface="Times New Roman" pitchFamily="18" charset="0"/>
              </a:rPr>
              <a:t>Верботон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 «СУВАГ  ИТ 2 ».  </a:t>
            </a:r>
            <a:r>
              <a:rPr lang="ru-RU" dirty="0" smtClean="0">
                <a:cs typeface="Times New Roman" pitchFamily="18" charset="0"/>
              </a:rPr>
              <a:t/>
            </a:r>
            <a:br>
              <a:rPr lang="ru-RU" dirty="0" smtClean="0">
                <a:cs typeface="Times New Roman" pitchFamily="18" charset="0"/>
              </a:rPr>
            </a:br>
            <a:endParaRPr lang="ru-RU" dirty="0">
              <a:cs typeface="Times New Roman" pitchFamily="18" charset="0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1109730" y="232090"/>
            <a:ext cx="9981007" cy="9272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>
                <a:cs typeface="Times New Roman" pitchFamily="18" charset="0"/>
              </a:rPr>
              <a:t>Зона индивидуальной работы</a:t>
            </a:r>
            <a:endParaRPr lang="ru-RU" sz="3200" dirty="0"/>
          </a:p>
        </p:txBody>
      </p:sp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24" b="37624"/>
          <a:stretch>
            <a:fillRect/>
          </a:stretch>
        </p:blipFill>
        <p:spPr>
          <a:xfrm>
            <a:off x="1109730" y="2466471"/>
            <a:ext cx="4339475" cy="2690136"/>
          </a:xfrm>
        </p:spPr>
      </p:pic>
      <p:sp>
        <p:nvSpPr>
          <p:cNvPr id="10" name="Прямоугольник 9"/>
          <p:cNvSpPr/>
          <p:nvPr/>
        </p:nvSpPr>
        <p:spPr>
          <a:xfrm>
            <a:off x="3468473" y="6093776"/>
            <a:ext cx="8480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ru-RU" dirty="0" smtClean="0">
                <a:latin typeface="+mj-lt"/>
                <a:cs typeface="Times New Roman" pitchFamily="18" charset="0"/>
              </a:rPr>
              <a:t>Применяются </a:t>
            </a:r>
            <a:r>
              <a:rPr lang="ru-RU" dirty="0">
                <a:latin typeface="+mj-lt"/>
                <a:cs typeface="Times New Roman" pitchFamily="18" charset="0"/>
              </a:rPr>
              <a:t>компьютерные игры, презентации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655" y="2240924"/>
            <a:ext cx="3851488" cy="324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1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9511" y="708338"/>
            <a:ext cx="8915400" cy="4597577"/>
          </a:xfrm>
        </p:spPr>
        <p:txBody>
          <a:bodyPr/>
          <a:lstStyle/>
          <a:p>
            <a:r>
              <a:rPr lang="ru-RU" sz="2400" dirty="0">
                <a:latin typeface="+mj-lt"/>
                <a:cs typeface="Times New Roman" pitchFamily="18" charset="0"/>
              </a:rPr>
              <a:t>Дидактический стол  содержит коррекционные игры и </a:t>
            </a:r>
            <a:r>
              <a:rPr lang="ru-RU" sz="2400" dirty="0" smtClean="0">
                <a:latin typeface="+mj-lt"/>
                <a:cs typeface="Times New Roman" pitchFamily="18" charset="0"/>
              </a:rPr>
              <a:t>пособия.</a:t>
            </a:r>
            <a:endParaRPr lang="ru-RU" sz="2400" dirty="0">
              <a:latin typeface="+mj-lt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40" y="2173023"/>
            <a:ext cx="5989058" cy="44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9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Материал </a:t>
            </a:r>
            <a:r>
              <a:rPr lang="ru-RU" dirty="0"/>
              <a:t>для </a:t>
            </a:r>
            <a:r>
              <a:rPr lang="ru-RU" dirty="0" smtClean="0"/>
              <a:t>развития</a:t>
            </a:r>
            <a:br>
              <a:rPr lang="ru-RU" dirty="0" smtClean="0"/>
            </a:br>
            <a:r>
              <a:rPr lang="ru-RU" dirty="0" smtClean="0"/>
              <a:t>        слуховой </a:t>
            </a:r>
            <a:r>
              <a:rPr lang="ru-RU" dirty="0"/>
              <a:t>функции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46" y="2288147"/>
            <a:ext cx="5677265" cy="3778250"/>
          </a:xfrm>
        </p:spPr>
      </p:pic>
    </p:spTree>
    <p:extLst>
      <p:ext uri="{BB962C8B-B14F-4D97-AF65-F5344CB8AC3E}">
        <p14:creationId xmlns:p14="http://schemas.microsoft.com/office/powerpoint/2010/main" val="324358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Материал для развития</a:t>
            </a:r>
            <a:br>
              <a:rPr lang="ru-RU" dirty="0" smtClean="0"/>
            </a:br>
            <a:r>
              <a:rPr lang="ru-RU" dirty="0" smtClean="0"/>
              <a:t> речевого дыхания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39" y="2185116"/>
            <a:ext cx="5447764" cy="3778250"/>
          </a:xfrm>
        </p:spPr>
      </p:pic>
    </p:spTree>
    <p:extLst>
      <p:ext uri="{BB962C8B-B14F-4D97-AF65-F5344CB8AC3E}">
        <p14:creationId xmlns:p14="http://schemas.microsoft.com/office/powerpoint/2010/main" val="99753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344" y="250622"/>
            <a:ext cx="8911687" cy="1280890"/>
          </a:xfrm>
        </p:spPr>
        <p:txBody>
          <a:bodyPr/>
          <a:lstStyle/>
          <a:p>
            <a:pPr algn="ctr"/>
            <a:r>
              <a:rPr lang="ru-RU" dirty="0" smtClean="0"/>
              <a:t>Материал для развития</a:t>
            </a:r>
            <a:br>
              <a:rPr lang="ru-RU" dirty="0" smtClean="0"/>
            </a:br>
            <a:r>
              <a:rPr lang="ru-RU" dirty="0" smtClean="0"/>
              <a:t> мелкой моторики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22" y="2532846"/>
            <a:ext cx="5677265" cy="3778250"/>
          </a:xfr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558901" y="1652790"/>
            <a:ext cx="9658597" cy="880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Для работы над мелкой моторикой имеются различные </a:t>
            </a:r>
            <a:r>
              <a:rPr lang="ru-RU" smtClean="0"/>
              <a:t>игры. </a:t>
            </a:r>
            <a:r>
              <a:rPr lang="ru-RU" dirty="0" smtClean="0"/>
              <a:t>игрушки.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639" y="2532846"/>
            <a:ext cx="4875963" cy="365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cs typeface="Times New Roman" pitchFamily="18" charset="0"/>
              </a:rPr>
              <a:t>Развитие речевой функции в театральной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cs typeface="Times New Roman" pitchFamily="18" charset="0"/>
              </a:rPr>
              <a:t> театр пальчиковый;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cs typeface="Times New Roman" pitchFamily="18" charset="0"/>
              </a:rPr>
              <a:t> театр перчаточный;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cs typeface="Times New Roman" pitchFamily="18" charset="0"/>
              </a:rPr>
              <a:t> театр плоскостной на  липучках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157" y="3526664"/>
            <a:ext cx="4576754" cy="3045854"/>
          </a:xfrm>
          <a:prstGeom prst="rect">
            <a:avLst/>
          </a:prstGeom>
        </p:spPr>
      </p:pic>
      <p:pic>
        <p:nvPicPr>
          <p:cNvPr id="6" name="Содержимое 17" descr="DSC_078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67637" y="2678806"/>
            <a:ext cx="4457902" cy="360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3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dirty="0">
                <a:latin typeface="+mn-lt"/>
              </a:rPr>
              <a:t>Методическая литература для учителя-дефектолога, 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дидактический материал  для воспитанников с нарушением слуха </a:t>
            </a:r>
            <a:r>
              <a:rPr lang="ru-RU" sz="2000" dirty="0" smtClean="0">
                <a:latin typeface="+mn-lt"/>
              </a:rPr>
              <a:t>в </a:t>
            </a:r>
            <a:r>
              <a:rPr lang="ru-RU" sz="2000" dirty="0">
                <a:latin typeface="+mn-lt"/>
              </a:rPr>
              <a:t>соответствии с требованиями ФГОС ДО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2" descr="C:\Users\User\Saved Games\Desktop\Новая папка\DSC04626 —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0595" y="2133600"/>
            <a:ext cx="3263900" cy="2168525"/>
          </a:xfrm>
          <a:prstGeom prst="rect">
            <a:avLst/>
          </a:prstGeom>
          <a:noFill/>
        </p:spPr>
      </p:pic>
      <p:pic>
        <p:nvPicPr>
          <p:cNvPr id="9" name="Picture 3" descr="C:\Users\User\Saved Games\Desktop\Новая папка\DSC04627 —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3898" y="2065479"/>
            <a:ext cx="3262313" cy="2168525"/>
          </a:xfrm>
          <a:prstGeom prst="rect">
            <a:avLst/>
          </a:prstGeom>
          <a:noFill/>
        </p:spPr>
      </p:pic>
      <p:pic>
        <p:nvPicPr>
          <p:cNvPr id="10" name="Picture 4" descr="C:\Users\User\Saved Games\Desktop\Новая папка\DSC04628 — коп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0595" y="4482873"/>
            <a:ext cx="3267075" cy="2173287"/>
          </a:xfrm>
          <a:prstGeom prst="rect">
            <a:avLst/>
          </a:prstGeom>
          <a:noFill/>
        </p:spPr>
      </p:pic>
      <p:pic>
        <p:nvPicPr>
          <p:cNvPr id="11" name="Picture 7" descr="C:\Users\User\Saved Games\Desktop\Новая папка\DSC04625 — коп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0724" y="4482873"/>
            <a:ext cx="3265487" cy="2173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543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425004"/>
            <a:ext cx="8911687" cy="1300766"/>
          </a:xfrm>
        </p:spPr>
        <p:txBody>
          <a:bodyPr/>
          <a:lstStyle/>
          <a:p>
            <a:pPr algn="ctr"/>
            <a:r>
              <a:rPr lang="ru-RU" dirty="0">
                <a:cs typeface="Times New Roman" pitchFamily="18" charset="0"/>
              </a:rPr>
              <a:t>Информационный стенд для родителей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39" y="1854558"/>
            <a:ext cx="7346239" cy="4816699"/>
          </a:xfrm>
        </p:spPr>
      </p:pic>
    </p:spTree>
    <p:extLst>
      <p:ext uri="{BB962C8B-B14F-4D97-AF65-F5344CB8AC3E}">
        <p14:creationId xmlns:p14="http://schemas.microsoft.com/office/powerpoint/2010/main" val="5879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3493" y="1905000"/>
            <a:ext cx="10281119" cy="40062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>
                <a:solidFill>
                  <a:schemeClr val="bg2">
                    <a:lumMod val="50000"/>
                  </a:schemeClr>
                </a:solidFill>
              </a:rPr>
              <a:t>Спасибо за внимание!</a:t>
            </a:r>
            <a:endParaRPr lang="ru-RU" sz="8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490</TotalTime>
  <Words>251</Words>
  <Application>Microsoft Office PowerPoint</Application>
  <PresentationFormat>Произвольный</PresentationFormat>
  <Paragraphs>36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Легкий дым</vt:lpstr>
      <vt:lpstr>«Коррекционно- развивающая среда кабинета учителя- дефектолога»</vt:lpstr>
      <vt:lpstr>Коррекционно- развивающая среда  кабинета учителя- дефектолога </vt:lpstr>
      <vt:lpstr>Презентация PowerPoint</vt:lpstr>
      <vt:lpstr>Презентация PowerPoint</vt:lpstr>
      <vt:lpstr>Презентация PowerPoint</vt:lpstr>
      <vt:lpstr>Презентация PowerPoint</vt:lpstr>
      <vt:lpstr>Учебная зона</vt:lpstr>
      <vt:lpstr>Для проведения индивидуальной работы  используется  Верботон «СУВАГ  ИТ 2 ».   </vt:lpstr>
      <vt:lpstr>  </vt:lpstr>
      <vt:lpstr>     Материал для развития         слуховой функции </vt:lpstr>
      <vt:lpstr>Материал для развития  речевого дыхания</vt:lpstr>
      <vt:lpstr>Материал для развития  мелкой моторики</vt:lpstr>
      <vt:lpstr>Развитие речевой функции в театральной деятельности</vt:lpstr>
      <vt:lpstr>Методическая литература для учителя-дефектолога,  дидактический материал  для воспитанников с нарушением слуха в соответствии с требованиями ФГОС ДО</vt:lpstr>
      <vt:lpstr>Информационный стенд для родителей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Пользователь</dc:creator>
  <cp:lastModifiedBy>User</cp:lastModifiedBy>
  <cp:revision>35</cp:revision>
  <dcterms:created xsi:type="dcterms:W3CDTF">2020-02-12T06:24:10Z</dcterms:created>
  <dcterms:modified xsi:type="dcterms:W3CDTF">2025-04-07T08:35:52Z</dcterms:modified>
</cp:coreProperties>
</file>